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محاضرات طرائق التدريس العملي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أ.م.د علي جبار حسن الاسدي </a:t>
            </a:r>
            <a:endParaRPr lang="en-US" smtClean="0"/>
          </a:p>
          <a:p>
            <a:r>
              <a:rPr lang="ar-IQ" smtClean="0"/>
              <a:t>1439هــ                                                  2018 م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محاضرة رقم (1)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التمارين </a:t>
            </a:r>
            <a:r>
              <a:rPr lang="ar-IQ" dirty="0" err="1" smtClean="0">
                <a:solidFill>
                  <a:srgbClr val="FF0000"/>
                </a:solidFill>
              </a:rPr>
              <a:t>البدنيه</a:t>
            </a:r>
            <a:r>
              <a:rPr lang="ar-IQ" dirty="0" smtClean="0">
                <a:solidFill>
                  <a:srgbClr val="FF0000"/>
                </a:solidFill>
              </a:rPr>
              <a:t> : </a:t>
            </a:r>
            <a:r>
              <a:rPr lang="ar-IQ" dirty="0" smtClean="0"/>
              <a:t>هي الحركات البدنية التي تشغل الجسم وتنمي مقدرته الحركية وفق قواعد خاصة تراعي الأسس التربوية والمبادئ العلمية للوصول </a:t>
            </a:r>
            <a:r>
              <a:rPr lang="ar-IQ" dirty="0" err="1" smtClean="0"/>
              <a:t>الى</a:t>
            </a:r>
            <a:r>
              <a:rPr lang="ar-IQ" dirty="0" smtClean="0"/>
              <a:t> مستوى عال من الأداء والعمل في مجالات الحياة المختلفة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تعريف </a:t>
            </a:r>
            <a:r>
              <a:rPr lang="ar-IQ" dirty="0" err="1" smtClean="0">
                <a:solidFill>
                  <a:srgbClr val="FF0000"/>
                </a:solidFill>
              </a:rPr>
              <a:t>اخر</a:t>
            </a:r>
            <a:r>
              <a:rPr lang="ar-IQ" dirty="0" smtClean="0">
                <a:solidFill>
                  <a:srgbClr val="FF0000"/>
                </a:solidFill>
              </a:rPr>
              <a:t> : </a:t>
            </a:r>
            <a:r>
              <a:rPr lang="ar-IQ" dirty="0" smtClean="0"/>
              <a:t>هي الأوضاع والحركات البدنية المختارة طبقا للمبادئ والأسس التربوية العلمية والتي تهدف لتشكيل وبناء الجسم وتنمية مختلف قدراته الحركية لتحقيق الأهداف التي وضعت من اجلها . </a:t>
            </a:r>
            <a:endParaRPr lang="en-US" dirty="0"/>
          </a:p>
          <a:p>
            <a:pPr algn="ctr"/>
            <a:r>
              <a:rPr lang="ar-IQ" dirty="0" smtClean="0">
                <a:solidFill>
                  <a:srgbClr val="FF0000"/>
                </a:solidFill>
              </a:rPr>
              <a:t>أنواع التمارين البدنية </a:t>
            </a:r>
          </a:p>
          <a:p>
            <a:pPr>
              <a:buNone/>
            </a:pP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تقسم التمارين البدنية </a:t>
            </a:r>
            <a:r>
              <a:rPr lang="ar-IQ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الى</a:t>
            </a: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ثلاث مجموعات هي : </a:t>
            </a:r>
          </a:p>
          <a:p>
            <a:pPr>
              <a:buNone/>
            </a:pPr>
            <a:r>
              <a:rPr lang="ar-IQ" dirty="0" smtClean="0"/>
              <a:t>(</a:t>
            </a:r>
            <a:r>
              <a:rPr lang="ar-IQ" dirty="0" smtClean="0">
                <a:solidFill>
                  <a:srgbClr val="FFFF00"/>
                </a:solidFill>
              </a:rPr>
              <a:t>التمارين النظامية – التمارين الإصلاحية – التمارين التوافقية </a:t>
            </a:r>
            <a:r>
              <a:rPr lang="ar-IQ" dirty="0" smtClean="0"/>
              <a:t>) </a:t>
            </a:r>
          </a:p>
          <a:p>
            <a:pPr>
              <a:buNone/>
            </a:pPr>
            <a:r>
              <a:rPr lang="ar-IQ" dirty="0" smtClean="0"/>
              <a:t> وسنبين توضيح تفصيلي لكل مجموعه من مجموعات التمارين البدنية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التمارين النظامية : </a:t>
            </a:r>
            <a:r>
              <a:rPr lang="ar-IQ" sz="2400" b="1" dirty="0" smtClean="0"/>
              <a:t>تهدف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ناحيتين متداخلتين </a:t>
            </a:r>
            <a:r>
              <a:rPr lang="ar-IQ" sz="2400" b="1" dirty="0" err="1" smtClean="0"/>
              <a:t>الاولى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هدف خارجي </a:t>
            </a:r>
            <a:r>
              <a:rPr lang="ar-IQ" sz="2400" b="1" dirty="0" smtClean="0"/>
              <a:t>هو جعل كل طالب </a:t>
            </a:r>
            <a:r>
              <a:rPr lang="ar-IQ" sz="2400" b="1" dirty="0" err="1" smtClean="0"/>
              <a:t>ان</a:t>
            </a:r>
            <a:r>
              <a:rPr lang="ar-IQ" sz="2400" b="1" dirty="0" smtClean="0"/>
              <a:t> يقف في المكان </a:t>
            </a:r>
            <a:r>
              <a:rPr lang="ar-IQ" sz="2400" b="1" dirty="0" err="1" smtClean="0"/>
              <a:t>الاكثر</a:t>
            </a:r>
            <a:r>
              <a:rPr lang="ar-IQ" sz="2400" b="1" dirty="0" smtClean="0"/>
              <a:t> ملائمة </a:t>
            </a:r>
            <a:r>
              <a:rPr lang="ar-IQ" sz="2400" b="1" dirty="0" err="1" smtClean="0"/>
              <a:t>لاداء</a:t>
            </a:r>
            <a:r>
              <a:rPr lang="ar-IQ" sz="2400" b="1" dirty="0" smtClean="0"/>
              <a:t> التمارين المقبلة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والهدف الثاني </a:t>
            </a:r>
            <a:r>
              <a:rPr lang="ar-IQ" sz="2400" b="1" dirty="0" smtClean="0"/>
              <a:t>هو جعل الطلاب معتادين للعمل التلقائي وبصوره </a:t>
            </a:r>
            <a:r>
              <a:rPr lang="ar-IQ" sz="2400" b="1" dirty="0" err="1" smtClean="0"/>
              <a:t>منتظمه</a:t>
            </a:r>
            <a:r>
              <a:rPr lang="ar-IQ" sz="2400" b="1" dirty="0" smtClean="0"/>
              <a:t> مع </a:t>
            </a:r>
            <a:r>
              <a:rPr lang="ar-IQ" sz="2400" b="1" dirty="0" err="1" smtClean="0"/>
              <a:t>الجماعه</a:t>
            </a:r>
            <a:r>
              <a:rPr lang="ar-IQ" sz="2400" b="1" dirty="0" smtClean="0"/>
              <a:t> وتشمل هذه التمارين ( </a:t>
            </a:r>
            <a:r>
              <a:rPr lang="ar-IQ" sz="2000" b="1" dirty="0" smtClean="0">
                <a:solidFill>
                  <a:srgbClr val="FFFF00"/>
                </a:solidFill>
              </a:rPr>
              <a:t>الخطوات – </a:t>
            </a:r>
            <a:r>
              <a:rPr lang="ar-IQ" sz="2000" b="1" dirty="0" err="1" smtClean="0">
                <a:solidFill>
                  <a:srgbClr val="FFFF00"/>
                </a:solidFill>
              </a:rPr>
              <a:t>التراصف</a:t>
            </a:r>
            <a:r>
              <a:rPr lang="ar-IQ" sz="2000" b="1" dirty="0" smtClean="0">
                <a:solidFill>
                  <a:srgbClr val="FFFF00"/>
                </a:solidFill>
              </a:rPr>
              <a:t> – المسافات – تجمع الفرق – تشكيل النسق – العرض – والانصراف</a:t>
            </a:r>
            <a:r>
              <a:rPr lang="ar-IQ" sz="2000" b="1" dirty="0" smtClean="0"/>
              <a:t>)</a:t>
            </a:r>
            <a:endParaRPr lang="ar-IQ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ar-IQ" b="1" dirty="0" smtClean="0">
                <a:solidFill>
                  <a:srgbClr val="FF0000"/>
                </a:solidFill>
              </a:rPr>
              <a:t>التمارين الإصلاحية:</a:t>
            </a:r>
            <a:r>
              <a:rPr lang="ar-IQ" b="1" dirty="0" smtClean="0"/>
              <a:t> </a:t>
            </a:r>
            <a:r>
              <a:rPr lang="ar-IQ" sz="2400" b="1" dirty="0" smtClean="0"/>
              <a:t>تهدف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ناحيتين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الأولى </a:t>
            </a:r>
            <a:r>
              <a:rPr lang="ar-IQ" sz="2400" b="1" dirty="0" smtClean="0"/>
              <a:t>تشكيل أقسام الجسم تشكيلا متناسقا تحافظ على </a:t>
            </a:r>
            <a:r>
              <a:rPr lang="ar-IQ" sz="2400" b="1" dirty="0" err="1" smtClean="0"/>
              <a:t>ادامة</a:t>
            </a:r>
            <a:r>
              <a:rPr lang="ar-IQ" sz="2400" b="1" dirty="0" smtClean="0"/>
              <a:t> صحته وتنمية التوافق بين المجاميع العضلية التي تؤثر على الأجهزة الداخلية حتى تقوم </a:t>
            </a:r>
            <a:r>
              <a:rPr lang="ar-IQ" sz="2400" b="1" dirty="0" err="1" smtClean="0"/>
              <a:t>بوضائفها</a:t>
            </a:r>
            <a:r>
              <a:rPr lang="ar-IQ" sz="2400" b="1" dirty="0" smtClean="0"/>
              <a:t> بصوره صحيحة كما أنها تكسب الجسم </a:t>
            </a:r>
            <a:r>
              <a:rPr lang="ar-IQ" sz="2400" b="1" dirty="0" err="1" smtClean="0"/>
              <a:t>المرونه</a:t>
            </a:r>
            <a:r>
              <a:rPr lang="ar-IQ" sz="2400" b="1" dirty="0" smtClean="0"/>
              <a:t> والرشاقة والقوة والسرعة </a:t>
            </a:r>
            <a:r>
              <a:rPr lang="ar-IQ" sz="2400" b="1" dirty="0" smtClean="0">
                <a:solidFill>
                  <a:schemeClr val="bg1"/>
                </a:solidFill>
              </a:rPr>
              <a:t>والثاني </a:t>
            </a:r>
            <a:r>
              <a:rPr lang="ar-IQ" sz="2400" b="1" dirty="0" smtClean="0"/>
              <a:t>هو </a:t>
            </a:r>
            <a:r>
              <a:rPr lang="ar-IQ" sz="2400" b="1" dirty="0" err="1" smtClean="0"/>
              <a:t>اصلاح</a:t>
            </a:r>
            <a:r>
              <a:rPr lang="ar-IQ" sz="2400" b="1" dirty="0" smtClean="0"/>
              <a:t> الجسم من العيوب والتشوهات نتيجة ممارسة الفرد لمهنته من تكرار عمل والتركيز على مجموعة خاصة من العضلات فتقصر أو تطول وتقسم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(</a:t>
            </a:r>
            <a:r>
              <a:rPr lang="ar-IQ" sz="2000" b="1" dirty="0" smtClean="0"/>
              <a:t> </a:t>
            </a:r>
            <a:r>
              <a:rPr lang="ar-IQ" sz="2000" b="1" dirty="0" smtClean="0">
                <a:solidFill>
                  <a:srgbClr val="FFFF00"/>
                </a:solidFill>
              </a:rPr>
              <a:t>تمارين رجلين – تمارين ذراعين – تمارين العنق والجذع وتضم ( تمارين الظهر- تمارين </a:t>
            </a:r>
            <a:r>
              <a:rPr lang="ar-IQ" sz="2000" b="1" dirty="0" err="1" smtClean="0">
                <a:solidFill>
                  <a:srgbClr val="FFFF00"/>
                </a:solidFill>
              </a:rPr>
              <a:t>بطنية</a:t>
            </a:r>
            <a:r>
              <a:rPr lang="ar-IQ" sz="2000" b="1" dirty="0" smtClean="0">
                <a:solidFill>
                  <a:srgbClr val="FFFF00"/>
                </a:solidFill>
              </a:rPr>
              <a:t> – تمارين جانبية</a:t>
            </a:r>
            <a:r>
              <a:rPr lang="ar-IQ" sz="2000" b="1" dirty="0" smtClean="0"/>
              <a:t> )</a:t>
            </a:r>
            <a:endParaRPr lang="ar-IQ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ar-IQ" b="1" dirty="0" smtClean="0">
                <a:solidFill>
                  <a:srgbClr val="FF0000"/>
                </a:solidFill>
              </a:rPr>
              <a:t>التمارين التوافقية : </a:t>
            </a:r>
            <a:r>
              <a:rPr lang="ar-IQ" sz="2400" b="1" dirty="0" smtClean="0"/>
              <a:t> وتهدف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التوافق العضلي العصبي ، ولها </a:t>
            </a:r>
            <a:r>
              <a:rPr lang="ar-IQ" sz="2400" b="1" dirty="0" err="1" smtClean="0"/>
              <a:t>اثرا</a:t>
            </a:r>
            <a:r>
              <a:rPr lang="ar-IQ" sz="2400" b="1" dirty="0" smtClean="0"/>
              <a:t> ظاهرا على عمل جهازي الدوران والتنفس وهي تنمي القوة الجسمية وتعود الفرد على التحمل والمطاولة وتشمل ( </a:t>
            </a:r>
            <a:r>
              <a:rPr lang="ar-IQ" sz="2000" b="1" dirty="0" smtClean="0">
                <a:solidFill>
                  <a:srgbClr val="FFFF00"/>
                </a:solidFill>
              </a:rPr>
              <a:t>تمارين التوازن – تمارين الرفع – تمارين الرشاقة – تمارين القفز – تمارين السير والهرولة – الوقوف – قفزات على البقعة </a:t>
            </a:r>
            <a:r>
              <a:rPr lang="ar-IQ" sz="2000" b="1" dirty="0" smtClean="0"/>
              <a:t>) </a:t>
            </a:r>
          </a:p>
          <a:p>
            <a:pPr algn="ctr"/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أغراض التمارين البدنية : </a:t>
            </a:r>
          </a:p>
          <a:p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تقسم التمارين من حيث الأغراض التي تحققها </a:t>
            </a:r>
            <a:r>
              <a:rPr lang="ar-IQ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الى</a:t>
            </a:r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الأقسام </a:t>
            </a:r>
            <a:r>
              <a:rPr lang="ar-IQ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الاتية</a:t>
            </a:r>
            <a:endParaRPr lang="ar-IQ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IQ" dirty="0" smtClean="0"/>
              <a:t>التمارين </a:t>
            </a:r>
            <a:r>
              <a:rPr lang="ar-IQ" dirty="0" err="1" smtClean="0"/>
              <a:t>الاساسية</a:t>
            </a:r>
            <a:r>
              <a:rPr lang="ar-IQ" dirty="0" smtClean="0"/>
              <a:t> العامة </a:t>
            </a:r>
          </a:p>
          <a:p>
            <a:r>
              <a:rPr lang="ar-IQ" dirty="0" smtClean="0"/>
              <a:t>التمارين </a:t>
            </a:r>
            <a:r>
              <a:rPr lang="ar-IQ" dirty="0" err="1" smtClean="0"/>
              <a:t>الغرضية</a:t>
            </a:r>
            <a:r>
              <a:rPr lang="ar-IQ" dirty="0" smtClean="0"/>
              <a:t> الخاصة  </a:t>
            </a:r>
          </a:p>
          <a:p>
            <a:r>
              <a:rPr lang="ar-IQ" dirty="0" smtClean="0"/>
              <a:t>تمارين القدرة ( المستويات  </a:t>
            </a:r>
            <a:r>
              <a:rPr lang="ar-IQ" dirty="0" err="1" smtClean="0"/>
              <a:t>او</a:t>
            </a:r>
            <a:r>
              <a:rPr lang="ar-IQ" dirty="0" smtClean="0"/>
              <a:t> المنافسات) 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1- التمارين </a:t>
            </a:r>
            <a:r>
              <a:rPr lang="ar-IQ" dirty="0" err="1" smtClean="0">
                <a:solidFill>
                  <a:schemeClr val="bg1"/>
                </a:solidFill>
              </a:rPr>
              <a:t>الاساسية</a:t>
            </a:r>
            <a:r>
              <a:rPr lang="ar-IQ" dirty="0" smtClean="0">
                <a:solidFill>
                  <a:schemeClr val="bg1"/>
                </a:solidFill>
              </a:rPr>
              <a:t> العامة (وهذه التمارين لها غرضان )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غرض بنائي : </a:t>
            </a:r>
            <a:r>
              <a:rPr lang="ar-IQ" sz="2400" dirty="0" smtClean="0"/>
              <a:t>تخدمه التمارين الاصطلاحية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</a:t>
            </a:r>
            <a:r>
              <a:rPr lang="ar-IQ" sz="2400" dirty="0" err="1" smtClean="0"/>
              <a:t>التشكيليه</a:t>
            </a:r>
            <a:r>
              <a:rPr lang="ar-IQ" sz="2400" dirty="0" smtClean="0"/>
              <a:t> الذي يتحقق من تطوير الصفات الجسمية والتي يجب استخدامها عند التدريبات الأساسية لان تطور جميع أجزاء الجسم عند التدريب يمكن أن يؤدي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رفع حالة التدريبات ومن أمثلة هذه التمارين ( </a:t>
            </a:r>
            <a:r>
              <a:rPr lang="ar-IQ" sz="2400" dirty="0" smtClean="0">
                <a:solidFill>
                  <a:srgbClr val="FFFF00"/>
                </a:solidFill>
              </a:rPr>
              <a:t>القوة – والمرونة – تحسين القوام</a:t>
            </a:r>
            <a:r>
              <a:rPr lang="ar-IQ" sz="2400" dirty="0" smtClean="0"/>
              <a:t>)والتي تعمل على النمو الطبيعي المتزن للجسم .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غرض تعليمي حركي: </a:t>
            </a:r>
            <a:r>
              <a:rPr lang="ar-IQ" sz="2400" dirty="0" smtClean="0"/>
              <a:t>وتخدمه التمارين الحركية النظامية والتوافقية وتحقق ترقية المهارات الحركية عند الفرد وتعوده على مراعاة القواعد </a:t>
            </a:r>
            <a:r>
              <a:rPr lang="ar-IQ" sz="2400" dirty="0" err="1" smtClean="0"/>
              <a:t>السليمه</a:t>
            </a:r>
            <a:r>
              <a:rPr lang="ar-IQ" sz="2400" dirty="0" smtClean="0"/>
              <a:t> للحركة والقدرة على التحكم في حركات الجسم واختيار العضلة الخاصة الذي تتطلبه الحركة ومن أمثلة هذه التمارين ( </a:t>
            </a:r>
            <a:r>
              <a:rPr lang="ar-IQ" sz="2400" dirty="0" smtClean="0">
                <a:solidFill>
                  <a:srgbClr val="FFFF00"/>
                </a:solidFill>
              </a:rPr>
              <a:t>المشي – الجري – الحجل – الوثب - القفز باتجاهات مختلفة </a:t>
            </a:r>
            <a:r>
              <a:rPr lang="ar-IQ" sz="2400" dirty="0" smtClean="0"/>
              <a:t>) 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2- التمارين </a:t>
            </a:r>
            <a:r>
              <a:rPr lang="ar-IQ" dirty="0" err="1" smtClean="0">
                <a:solidFill>
                  <a:schemeClr val="bg1"/>
                </a:solidFill>
              </a:rPr>
              <a:t>الغرضية</a:t>
            </a:r>
            <a:r>
              <a:rPr lang="ar-IQ" dirty="0" smtClean="0">
                <a:solidFill>
                  <a:schemeClr val="bg1"/>
                </a:solidFill>
              </a:rPr>
              <a:t> الخاصة : </a:t>
            </a:r>
            <a:r>
              <a:rPr lang="ar-IQ" dirty="0" smtClean="0"/>
              <a:t> </a:t>
            </a:r>
            <a:r>
              <a:rPr lang="ar-IQ" sz="2400" dirty="0" smtClean="0"/>
              <a:t>تهدف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</a:t>
            </a:r>
            <a:r>
              <a:rPr lang="ar-IQ" sz="2400" dirty="0" err="1" smtClean="0"/>
              <a:t>اعداد</a:t>
            </a:r>
            <a:r>
              <a:rPr lang="ar-IQ" sz="2400" dirty="0" smtClean="0"/>
              <a:t> وتنمية المهارات الحركية الخاصة لمختلف أنواع الأنشطة الرياضية مثل ( </a:t>
            </a:r>
            <a:r>
              <a:rPr lang="ar-IQ" sz="2000" dirty="0" smtClean="0">
                <a:solidFill>
                  <a:srgbClr val="FFFF00"/>
                </a:solidFill>
              </a:rPr>
              <a:t>الألعاب المنظمة والعاب الساحة والميدان ، والمهارات </a:t>
            </a:r>
            <a:r>
              <a:rPr lang="ar-IQ" sz="2000" dirty="0" err="1" smtClean="0">
                <a:solidFill>
                  <a:srgbClr val="FFFF00"/>
                </a:solidFill>
              </a:rPr>
              <a:t>الفرقية</a:t>
            </a:r>
            <a:r>
              <a:rPr lang="ar-IQ" sz="2000" dirty="0" smtClean="0">
                <a:solidFill>
                  <a:srgbClr val="FFFF00"/>
                </a:solidFill>
              </a:rPr>
              <a:t> والفردية</a:t>
            </a:r>
            <a:r>
              <a:rPr lang="ar-IQ" sz="2000" dirty="0" smtClean="0"/>
              <a:t> ) </a:t>
            </a:r>
            <a:r>
              <a:rPr lang="ar-IQ" sz="2400" dirty="0" smtClean="0"/>
              <a:t> وتعد عاملا مساعدا لإعداد اللاعب وتنمية مستواه في نوع الفعالية .</a:t>
            </a:r>
            <a:endParaRPr lang="ar-IQ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3- تمارين المقدرة (المستويات ) :</a:t>
            </a:r>
          </a:p>
          <a:p>
            <a:pPr algn="just">
              <a:buNone/>
            </a:pPr>
            <a:r>
              <a:rPr lang="ar-IQ" sz="2400" dirty="0" smtClean="0"/>
              <a:t>      غرضها هو الوصول بمستوى اللاعب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أعلى المستويات من حيث القدرة على الأداء الحركي والتركيب الحركي والتشكيلات </a:t>
            </a:r>
            <a:r>
              <a:rPr lang="ar-IQ" sz="2400" dirty="0" err="1" smtClean="0"/>
              <a:t>الاخرى</a:t>
            </a:r>
            <a:r>
              <a:rPr lang="ar-IQ" sz="2400" dirty="0" smtClean="0"/>
              <a:t> التي تتطلبها الفعالية التي يتدرب عليها وتستخدم هذه التمارين في العروض الرياضية وبالأخص القاعات المغلقة التي تؤديها مجموعة صغيرة ، وكما تقسم هذه التمارين من حيث الطريقة التي تؤدي </a:t>
            </a:r>
            <a:r>
              <a:rPr lang="ar-IQ" sz="2400" dirty="0" err="1" smtClean="0"/>
              <a:t>بها</a:t>
            </a:r>
            <a:r>
              <a:rPr lang="ar-IQ" sz="2400" dirty="0" smtClean="0"/>
              <a:t>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ما يأتي :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1-</a:t>
            </a:r>
            <a:r>
              <a:rPr lang="ar-IQ" sz="2400" dirty="0" smtClean="0"/>
              <a:t> الأوضاع في التمارين البدنية ، التي تؤدي فيها من دون استعمال أي </a:t>
            </a:r>
            <a:r>
              <a:rPr lang="ar-IQ" sz="2400" dirty="0" err="1" smtClean="0"/>
              <a:t>اداة</a:t>
            </a:r>
            <a:r>
              <a:rPr lang="ar-IQ" sz="2400" dirty="0" smtClean="0"/>
              <a:t> مساعدة .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2-</a:t>
            </a:r>
            <a:r>
              <a:rPr lang="ar-IQ" sz="2400" dirty="0" smtClean="0"/>
              <a:t> التمارين بالأدوات ، التي تؤدي فيها التمارين البدنية باستخدام الكرات الطبية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الأطواق </a:t>
            </a:r>
            <a:r>
              <a:rPr lang="ar-IQ" sz="2400" dirty="0" err="1" smtClean="0"/>
              <a:t>او</a:t>
            </a:r>
            <a:r>
              <a:rPr lang="ar-IQ" sz="2400" dirty="0" smtClean="0"/>
              <a:t> حبال الوثب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3-</a:t>
            </a:r>
            <a:r>
              <a:rPr lang="ar-IQ" sz="2400" dirty="0" smtClean="0"/>
              <a:t> التمارين بمساعدة الأجهزة ، التي تؤدي فيها التمارين البدنية بواسطة المقاعد السويدية وعقل الحائط والسلالم وقد تؤدى يصوره فردية أو بمساعدة الزميل .</a:t>
            </a:r>
            <a:endParaRPr lang="ar-SA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201</TotalTime>
  <Words>596</Words>
  <Application>Microsoft Office PowerPoint</Application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محاضرة رقم (1)</vt:lpstr>
      <vt:lpstr>الشريحة 3</vt:lpstr>
      <vt:lpstr>الشريحة 4</vt:lpstr>
      <vt:lpstr>الشريحة 5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التدريس العملي</dc:title>
  <dc:creator>DR.Ahmed Saker 2o1O</dc:creator>
  <cp:lastModifiedBy>DR.Ahmed Saker 2o1O</cp:lastModifiedBy>
  <cp:revision>30</cp:revision>
  <dcterms:created xsi:type="dcterms:W3CDTF">2018-12-10T11:17:48Z</dcterms:created>
  <dcterms:modified xsi:type="dcterms:W3CDTF">2018-12-11T19:45:12Z</dcterms:modified>
</cp:coreProperties>
</file>